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68" r:id="rId3"/>
    <p:sldId id="257" r:id="rId4"/>
    <p:sldId id="258" r:id="rId5"/>
    <p:sldId id="259" r:id="rId6"/>
    <p:sldId id="267" r:id="rId7"/>
    <p:sldId id="260" r:id="rId8"/>
    <p:sldId id="261" r:id="rId9"/>
    <p:sldId id="262" r:id="rId10"/>
    <p:sldId id="263" r:id="rId11"/>
    <p:sldId id="264" r:id="rId12"/>
    <p:sldId id="265" r:id="rId13"/>
    <p:sldId id="266"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08"/>
    <p:restoredTop sz="94590"/>
  </p:normalViewPr>
  <p:slideViewPr>
    <p:cSldViewPr snapToGrid="0" snapToObjects="1">
      <p:cViewPr varScale="1">
        <p:scale>
          <a:sx n="98" d="100"/>
          <a:sy n="98" d="100"/>
        </p:scale>
        <p:origin x="57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3/16/22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3/16/22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3/16/22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3/16/22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3/16/22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3/16/22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3/16/22</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3/16/22</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3/16/22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3/16/22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3/16/22</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3/16/22</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2B8C8-01D2-2941-8C3D-96F48F33FBF8}"/>
              </a:ext>
            </a:extLst>
          </p:cNvPr>
          <p:cNvSpPr>
            <a:spLocks noGrp="1"/>
          </p:cNvSpPr>
          <p:nvPr>
            <p:ph type="ctrTitle"/>
          </p:nvPr>
        </p:nvSpPr>
        <p:spPr/>
        <p:txBody>
          <a:bodyPr/>
          <a:lstStyle/>
          <a:p>
            <a:r>
              <a:rPr lang="en-US" dirty="0"/>
              <a:t>Big Data in Healthcare and Privacy Issues</a:t>
            </a:r>
          </a:p>
        </p:txBody>
      </p:sp>
      <p:sp>
        <p:nvSpPr>
          <p:cNvPr id="3" name="Subtitle 2">
            <a:extLst>
              <a:ext uri="{FF2B5EF4-FFF2-40B4-BE49-F238E27FC236}">
                <a16:creationId xmlns:a16="http://schemas.microsoft.com/office/drawing/2014/main" id="{28B65F1F-C742-CA4B-968C-7AD3C29C9C18}"/>
              </a:ext>
            </a:extLst>
          </p:cNvPr>
          <p:cNvSpPr>
            <a:spLocks noGrp="1"/>
          </p:cNvSpPr>
          <p:nvPr>
            <p:ph type="subTitle" idx="1"/>
          </p:nvPr>
        </p:nvSpPr>
        <p:spPr/>
        <p:txBody>
          <a:bodyPr/>
          <a:lstStyle/>
          <a:p>
            <a:r>
              <a:rPr lang="en-US" dirty="0"/>
              <a:t>By Issa Karadsheh</a:t>
            </a:r>
          </a:p>
        </p:txBody>
      </p:sp>
    </p:spTree>
    <p:extLst>
      <p:ext uri="{BB962C8B-B14F-4D97-AF65-F5344CB8AC3E}">
        <p14:creationId xmlns:p14="http://schemas.microsoft.com/office/powerpoint/2010/main" val="939632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56439-7CB5-EF46-AFFD-7DA8F4887455}"/>
              </a:ext>
            </a:extLst>
          </p:cNvPr>
          <p:cNvSpPr>
            <a:spLocks noGrp="1"/>
          </p:cNvSpPr>
          <p:nvPr>
            <p:ph type="title"/>
          </p:nvPr>
        </p:nvSpPr>
        <p:spPr/>
        <p:txBody>
          <a:bodyPr/>
          <a:lstStyle/>
          <a:p>
            <a:r>
              <a:rPr lang="en-US" dirty="0"/>
              <a:t>Real-time Alerting</a:t>
            </a:r>
          </a:p>
        </p:txBody>
      </p:sp>
      <p:sp>
        <p:nvSpPr>
          <p:cNvPr id="3" name="Content Placeholder 2">
            <a:extLst>
              <a:ext uri="{FF2B5EF4-FFF2-40B4-BE49-F238E27FC236}">
                <a16:creationId xmlns:a16="http://schemas.microsoft.com/office/drawing/2014/main" id="{40A0E071-7FED-D648-94B4-05A77693ADBD}"/>
              </a:ext>
            </a:extLst>
          </p:cNvPr>
          <p:cNvSpPr>
            <a:spLocks noGrp="1"/>
          </p:cNvSpPr>
          <p:nvPr>
            <p:ph sz="half" idx="1"/>
          </p:nvPr>
        </p:nvSpPr>
        <p:spPr/>
        <p:txBody>
          <a:bodyPr>
            <a:normAutofit lnSpcReduction="10000"/>
          </a:bodyPr>
          <a:lstStyle/>
          <a:p>
            <a:r>
              <a:rPr lang="en-US" dirty="0"/>
              <a:t>Clinical Decision Support (CDS) software analyzes medical data on the spot, providing health practitioners with advice as they make prescriptive decisions.</a:t>
            </a:r>
          </a:p>
          <a:p>
            <a:r>
              <a:rPr lang="en-US" dirty="0"/>
              <a:t>Wearables will collect patients’ health data continuously and send this data to the cloud.</a:t>
            </a:r>
          </a:p>
          <a:p>
            <a:r>
              <a:rPr lang="en-US" dirty="0"/>
              <a:t>Additionally, this information will be accessed to the database on the state of health of the general public, which will allow doctors to compare this data in a socio-economic context and modify the delivery strategies accordingly.</a:t>
            </a:r>
          </a:p>
        </p:txBody>
      </p:sp>
      <p:pic>
        <p:nvPicPr>
          <p:cNvPr id="4104" name="Picture 8" descr="Clinical Decision Support Systems (CDSS) | ForeSee Medical">
            <a:extLst>
              <a:ext uri="{FF2B5EF4-FFF2-40B4-BE49-F238E27FC236}">
                <a16:creationId xmlns:a16="http://schemas.microsoft.com/office/drawing/2014/main" id="{937B2BDA-D048-014A-85D7-0A8E70A9DB3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805375" y="1927818"/>
            <a:ext cx="3475037" cy="299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3181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D7981-5DAA-E141-95B5-3B1741181504}"/>
              </a:ext>
            </a:extLst>
          </p:cNvPr>
          <p:cNvSpPr>
            <a:spLocks noGrp="1"/>
          </p:cNvSpPr>
          <p:nvPr>
            <p:ph type="title"/>
          </p:nvPr>
        </p:nvSpPr>
        <p:spPr/>
        <p:txBody>
          <a:bodyPr/>
          <a:lstStyle/>
          <a:p>
            <a:r>
              <a:rPr lang="en-US" dirty="0"/>
              <a:t>What is Privacy?</a:t>
            </a:r>
          </a:p>
        </p:txBody>
      </p:sp>
      <p:sp>
        <p:nvSpPr>
          <p:cNvPr id="3" name="Content Placeholder 2">
            <a:extLst>
              <a:ext uri="{FF2B5EF4-FFF2-40B4-BE49-F238E27FC236}">
                <a16:creationId xmlns:a16="http://schemas.microsoft.com/office/drawing/2014/main" id="{AE48DE09-8C68-7241-B978-480F83DFF84E}"/>
              </a:ext>
            </a:extLst>
          </p:cNvPr>
          <p:cNvSpPr>
            <a:spLocks noGrp="1"/>
          </p:cNvSpPr>
          <p:nvPr>
            <p:ph sz="half" idx="1"/>
          </p:nvPr>
        </p:nvSpPr>
        <p:spPr/>
        <p:txBody>
          <a:bodyPr/>
          <a:lstStyle/>
          <a:p>
            <a:r>
              <a:rPr lang="en-US" dirty="0"/>
              <a:t>Privacy is often defined as having the ability to protect sensitivity information about personally identifiable health care information.</a:t>
            </a:r>
          </a:p>
          <a:p>
            <a:r>
              <a:rPr lang="en-US" dirty="0"/>
              <a:t>It focuses on the use of governance of individual’s personal data like making policies and establishing authorization requirements to ensure that patients’ personal information is being collected, shared, and utilized in right ways. </a:t>
            </a:r>
          </a:p>
          <a:p>
            <a:endParaRPr lang="en-US" dirty="0"/>
          </a:p>
        </p:txBody>
      </p:sp>
      <p:pic>
        <p:nvPicPr>
          <p:cNvPr id="5122" name="Picture 2" descr="Data Privacy vs. Data Security [definitions and comparisons] – Data Privacy  Manager">
            <a:extLst>
              <a:ext uri="{FF2B5EF4-FFF2-40B4-BE49-F238E27FC236}">
                <a16:creationId xmlns:a16="http://schemas.microsoft.com/office/drawing/2014/main" id="{DBC2B1C6-2127-CA44-AC64-FD550DD99648}"/>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818438" y="1123836"/>
            <a:ext cx="3475037" cy="4601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287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6C995-B75F-7A48-9575-335FF6287424}"/>
              </a:ext>
            </a:extLst>
          </p:cNvPr>
          <p:cNvSpPr>
            <a:spLocks noGrp="1"/>
          </p:cNvSpPr>
          <p:nvPr>
            <p:ph type="title"/>
          </p:nvPr>
        </p:nvSpPr>
        <p:spPr/>
        <p:txBody>
          <a:bodyPr/>
          <a:lstStyle/>
          <a:p>
            <a:r>
              <a:rPr lang="en-US" dirty="0"/>
              <a:t>Invasion of Privacy</a:t>
            </a:r>
          </a:p>
        </p:txBody>
      </p:sp>
      <p:sp>
        <p:nvSpPr>
          <p:cNvPr id="3" name="Content Placeholder 2">
            <a:extLst>
              <a:ext uri="{FF2B5EF4-FFF2-40B4-BE49-F238E27FC236}">
                <a16:creationId xmlns:a16="http://schemas.microsoft.com/office/drawing/2014/main" id="{19164B44-5DC5-5845-9A26-005471CE359C}"/>
              </a:ext>
            </a:extLst>
          </p:cNvPr>
          <p:cNvSpPr>
            <a:spLocks noGrp="1"/>
          </p:cNvSpPr>
          <p:nvPr>
            <p:ph idx="1"/>
          </p:nvPr>
        </p:nvSpPr>
        <p:spPr/>
        <p:txBody>
          <a:bodyPr/>
          <a:lstStyle/>
          <a:p>
            <a:r>
              <a:rPr lang="en-US" dirty="0"/>
              <a:t>An incident reported in Forbes magazine mentioned that Target corporation sent baby care coupons to a teenage girl unknown to her parents.</a:t>
            </a:r>
          </a:p>
          <a:p>
            <a:r>
              <a:rPr lang="en-US" dirty="0"/>
              <a:t>This incident impels analytics and developers to consider privacy in big data. </a:t>
            </a:r>
          </a:p>
          <a:p>
            <a:r>
              <a:rPr lang="en-US" dirty="0"/>
              <a:t>It raised an alarm over patient privacy.</a:t>
            </a:r>
          </a:p>
        </p:txBody>
      </p:sp>
    </p:spTree>
    <p:extLst>
      <p:ext uri="{BB962C8B-B14F-4D97-AF65-F5344CB8AC3E}">
        <p14:creationId xmlns:p14="http://schemas.microsoft.com/office/powerpoint/2010/main" val="1028612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E67BF-5332-9045-8319-2846CC0941BB}"/>
              </a:ext>
            </a:extLst>
          </p:cNvPr>
          <p:cNvSpPr>
            <a:spLocks noGrp="1"/>
          </p:cNvSpPr>
          <p:nvPr>
            <p:ph type="title"/>
          </p:nvPr>
        </p:nvSpPr>
        <p:spPr/>
        <p:txBody>
          <a:bodyPr/>
          <a:lstStyle/>
          <a:p>
            <a:r>
              <a:rPr lang="en-US"/>
              <a:t>Safeguards</a:t>
            </a:r>
          </a:p>
        </p:txBody>
      </p:sp>
      <p:pic>
        <p:nvPicPr>
          <p:cNvPr id="4" name="Content Placeholder 3">
            <a:extLst>
              <a:ext uri="{FF2B5EF4-FFF2-40B4-BE49-F238E27FC236}">
                <a16:creationId xmlns:a16="http://schemas.microsoft.com/office/drawing/2014/main" id="{BF4E76F7-BDBE-5145-948E-19E1AD268F4B}"/>
              </a:ext>
            </a:extLst>
          </p:cNvPr>
          <p:cNvPicPr>
            <a:picLocks noGrp="1" noChangeAspect="1"/>
          </p:cNvPicPr>
          <p:nvPr>
            <p:ph idx="1"/>
          </p:nvPr>
        </p:nvPicPr>
        <p:blipFill>
          <a:blip r:embed="rId2"/>
          <a:stretch>
            <a:fillRect/>
          </a:stretch>
        </p:blipFill>
        <p:spPr>
          <a:xfrm>
            <a:off x="3868738" y="1208463"/>
            <a:ext cx="7315200" cy="4431549"/>
          </a:xfrm>
          <a:prstGeom prst="rect">
            <a:avLst/>
          </a:prstGeom>
        </p:spPr>
      </p:pic>
    </p:spTree>
    <p:extLst>
      <p:ext uri="{BB962C8B-B14F-4D97-AF65-F5344CB8AC3E}">
        <p14:creationId xmlns:p14="http://schemas.microsoft.com/office/powerpoint/2010/main" val="1832645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5611F-6796-974F-8838-11A9E185FA93}"/>
              </a:ext>
            </a:extLst>
          </p:cNvPr>
          <p:cNvSpPr>
            <a:spLocks noGrp="1"/>
          </p:cNvSpPr>
          <p:nvPr>
            <p:ph type="title"/>
          </p:nvPr>
        </p:nvSpPr>
        <p:spPr/>
        <p:txBody>
          <a:bodyPr/>
          <a:lstStyle/>
          <a:p>
            <a:r>
              <a:rPr lang="en-US" dirty="0"/>
              <a:t>Topics Covered</a:t>
            </a:r>
          </a:p>
        </p:txBody>
      </p:sp>
      <p:sp>
        <p:nvSpPr>
          <p:cNvPr id="3" name="Content Placeholder 2">
            <a:extLst>
              <a:ext uri="{FF2B5EF4-FFF2-40B4-BE49-F238E27FC236}">
                <a16:creationId xmlns:a16="http://schemas.microsoft.com/office/drawing/2014/main" id="{D9A4D065-4D0C-9B4F-99B3-037FB476B2EA}"/>
              </a:ext>
            </a:extLst>
          </p:cNvPr>
          <p:cNvSpPr>
            <a:spLocks noGrp="1"/>
          </p:cNvSpPr>
          <p:nvPr>
            <p:ph idx="1"/>
          </p:nvPr>
        </p:nvSpPr>
        <p:spPr/>
        <p:txBody>
          <a:bodyPr/>
          <a:lstStyle/>
          <a:p>
            <a:r>
              <a:rPr lang="en-US" dirty="0"/>
              <a:t>What is big data in healthcare?</a:t>
            </a:r>
          </a:p>
          <a:p>
            <a:r>
              <a:rPr lang="en-US" dirty="0"/>
              <a:t>Why is it important?</a:t>
            </a:r>
          </a:p>
          <a:p>
            <a:r>
              <a:rPr lang="en-US" dirty="0"/>
              <a:t>How is it used?</a:t>
            </a:r>
          </a:p>
          <a:p>
            <a:r>
              <a:rPr lang="en-US" dirty="0"/>
              <a:t>What is privacy?</a:t>
            </a:r>
          </a:p>
          <a:p>
            <a:r>
              <a:rPr lang="en-US" dirty="0"/>
              <a:t>What safeguards are there to protect privacy?</a:t>
            </a:r>
          </a:p>
          <a:p>
            <a:endParaRPr lang="en-US" dirty="0"/>
          </a:p>
          <a:p>
            <a:endParaRPr lang="en-US" dirty="0"/>
          </a:p>
        </p:txBody>
      </p:sp>
    </p:spTree>
    <p:extLst>
      <p:ext uri="{BB962C8B-B14F-4D97-AF65-F5344CB8AC3E}">
        <p14:creationId xmlns:p14="http://schemas.microsoft.com/office/powerpoint/2010/main" val="1250802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1D910-AA88-7440-A71F-2A28219C8001}"/>
              </a:ext>
            </a:extLst>
          </p:cNvPr>
          <p:cNvSpPr>
            <a:spLocks noGrp="1"/>
          </p:cNvSpPr>
          <p:nvPr>
            <p:ph type="title"/>
          </p:nvPr>
        </p:nvSpPr>
        <p:spPr/>
        <p:txBody>
          <a:bodyPr/>
          <a:lstStyle/>
          <a:p>
            <a:r>
              <a:rPr lang="en-US" dirty="0"/>
              <a:t>What is Big Data?</a:t>
            </a:r>
          </a:p>
        </p:txBody>
      </p:sp>
      <p:sp>
        <p:nvSpPr>
          <p:cNvPr id="7" name="Content Placeholder 6">
            <a:extLst>
              <a:ext uri="{FF2B5EF4-FFF2-40B4-BE49-F238E27FC236}">
                <a16:creationId xmlns:a16="http://schemas.microsoft.com/office/drawing/2014/main" id="{3EEA7DE3-EA6B-764F-AB55-36CA8FA2942A}"/>
              </a:ext>
            </a:extLst>
          </p:cNvPr>
          <p:cNvSpPr>
            <a:spLocks noGrp="1"/>
          </p:cNvSpPr>
          <p:nvPr>
            <p:ph sz="half" idx="1"/>
          </p:nvPr>
        </p:nvSpPr>
        <p:spPr/>
        <p:txBody>
          <a:bodyPr/>
          <a:lstStyle/>
          <a:p>
            <a:r>
              <a:rPr lang="en-US" dirty="0"/>
              <a:t>A massive amount of information on a given topic.</a:t>
            </a:r>
          </a:p>
          <a:p>
            <a:r>
              <a:rPr lang="en-US" dirty="0"/>
              <a:t>Includes information that is generated, stored, and analyzed on a massive scale.</a:t>
            </a:r>
          </a:p>
          <a:p>
            <a:r>
              <a:rPr lang="en-US" dirty="0"/>
              <a:t>It is too vast to manage with traditional information storage systems.  </a:t>
            </a:r>
          </a:p>
        </p:txBody>
      </p:sp>
      <p:pic>
        <p:nvPicPr>
          <p:cNvPr id="1026" name="Picture 2" descr="5 Biggest Big Data Challenges - Bleuwire">
            <a:extLst>
              <a:ext uri="{FF2B5EF4-FFF2-40B4-BE49-F238E27FC236}">
                <a16:creationId xmlns:a16="http://schemas.microsoft.com/office/drawing/2014/main" id="{D637BF7B-2B95-E74D-B671-D5AE7240917E}"/>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818438" y="2269228"/>
            <a:ext cx="3475037" cy="2319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885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336A6-A6CA-E748-85D3-256E9E5FF150}"/>
              </a:ext>
            </a:extLst>
          </p:cNvPr>
          <p:cNvSpPr>
            <a:spLocks noGrp="1"/>
          </p:cNvSpPr>
          <p:nvPr>
            <p:ph type="title"/>
          </p:nvPr>
        </p:nvSpPr>
        <p:spPr/>
        <p:txBody>
          <a:bodyPr/>
          <a:lstStyle/>
          <a:p>
            <a:r>
              <a:rPr lang="en-US" dirty="0"/>
              <a:t>Big Data in Healthcare</a:t>
            </a:r>
          </a:p>
        </p:txBody>
      </p:sp>
      <p:sp>
        <p:nvSpPr>
          <p:cNvPr id="4" name="Content Placeholder 3">
            <a:extLst>
              <a:ext uri="{FF2B5EF4-FFF2-40B4-BE49-F238E27FC236}">
                <a16:creationId xmlns:a16="http://schemas.microsoft.com/office/drawing/2014/main" id="{7B0A2C7F-6B18-874D-B47B-ACB3B9D85CA0}"/>
              </a:ext>
            </a:extLst>
          </p:cNvPr>
          <p:cNvSpPr>
            <a:spLocks noGrp="1"/>
          </p:cNvSpPr>
          <p:nvPr>
            <p:ph sz="half" idx="1"/>
          </p:nvPr>
        </p:nvSpPr>
        <p:spPr/>
        <p:txBody>
          <a:bodyPr/>
          <a:lstStyle/>
          <a:p>
            <a:r>
              <a:rPr lang="en-US" dirty="0"/>
              <a:t>Big data sources include patient medical records, hospital records, medical exam results, and information collected by healthcare testing machines.</a:t>
            </a:r>
          </a:p>
          <a:p>
            <a:r>
              <a:rPr lang="en-US" dirty="0"/>
              <a:t>Biomedical research on public health also provides a large portion of the big data that, if properly managed and analyzed, can serve as meaningful information for patients, doctors, administrators, and researchers alike.  </a:t>
            </a:r>
          </a:p>
        </p:txBody>
      </p:sp>
      <p:pic>
        <p:nvPicPr>
          <p:cNvPr id="2050" name="Picture 2" descr="5 Ways Big Data is Changing the Healthcare Industry - Fingent Technology">
            <a:extLst>
              <a:ext uri="{FF2B5EF4-FFF2-40B4-BE49-F238E27FC236}">
                <a16:creationId xmlns:a16="http://schemas.microsoft.com/office/drawing/2014/main" id="{BDFFC796-AD69-CE4F-8C3A-840ABF329CF5}"/>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818438" y="1123837"/>
            <a:ext cx="3475037" cy="4865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1420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0483E-4AB7-9D49-B1E7-D7DDF1C36667}"/>
              </a:ext>
            </a:extLst>
          </p:cNvPr>
          <p:cNvSpPr>
            <a:spLocks noGrp="1"/>
          </p:cNvSpPr>
          <p:nvPr>
            <p:ph type="title"/>
          </p:nvPr>
        </p:nvSpPr>
        <p:spPr/>
        <p:txBody>
          <a:bodyPr/>
          <a:lstStyle/>
          <a:p>
            <a:r>
              <a:rPr lang="en-US" dirty="0"/>
              <a:t>Why is it important?</a:t>
            </a:r>
          </a:p>
        </p:txBody>
      </p:sp>
      <p:sp>
        <p:nvSpPr>
          <p:cNvPr id="5" name="Content Placeholder 4">
            <a:extLst>
              <a:ext uri="{FF2B5EF4-FFF2-40B4-BE49-F238E27FC236}">
                <a16:creationId xmlns:a16="http://schemas.microsoft.com/office/drawing/2014/main" id="{DF8103EB-EE79-6C47-BC64-B80062255D30}"/>
              </a:ext>
            </a:extLst>
          </p:cNvPr>
          <p:cNvSpPr>
            <a:spLocks noGrp="1"/>
          </p:cNvSpPr>
          <p:nvPr>
            <p:ph idx="1"/>
          </p:nvPr>
        </p:nvSpPr>
        <p:spPr/>
        <p:txBody>
          <a:bodyPr/>
          <a:lstStyle/>
          <a:p>
            <a:r>
              <a:rPr lang="en-US" dirty="0"/>
              <a:t>It can make more informed decisions about treatment and services. </a:t>
            </a:r>
          </a:p>
          <a:p>
            <a:r>
              <a:rPr lang="en-US" dirty="0"/>
              <a:t>Identify the warning signs of a serious illness before it arises. </a:t>
            </a:r>
          </a:p>
          <a:p>
            <a:r>
              <a:rPr lang="en-US" dirty="0"/>
              <a:t>Administrators can use key performance indicators and data analytics to make a number of funding and resource allocation decisions. </a:t>
            </a:r>
          </a:p>
          <a:p>
            <a:r>
              <a:rPr lang="en-US" dirty="0"/>
              <a:t>Big data amassed in health records and Google maps have been used to make critical health maps that highlight underserved locations. </a:t>
            </a:r>
          </a:p>
        </p:txBody>
      </p:sp>
    </p:spTree>
    <p:extLst>
      <p:ext uri="{BB962C8B-B14F-4D97-AF65-F5344CB8AC3E}">
        <p14:creationId xmlns:p14="http://schemas.microsoft.com/office/powerpoint/2010/main" val="1229715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31E4C-5172-9648-A080-E84045D9A796}"/>
              </a:ext>
            </a:extLst>
          </p:cNvPr>
          <p:cNvSpPr>
            <a:spLocks noGrp="1"/>
          </p:cNvSpPr>
          <p:nvPr>
            <p:ph type="title"/>
          </p:nvPr>
        </p:nvSpPr>
        <p:spPr/>
        <p:txBody>
          <a:bodyPr/>
          <a:lstStyle/>
          <a:p>
            <a:r>
              <a:rPr lang="en-US" dirty="0"/>
              <a:t>Why is it important?</a:t>
            </a:r>
            <a:br>
              <a:rPr lang="en-US" dirty="0"/>
            </a:br>
            <a:r>
              <a:rPr lang="en-US" dirty="0"/>
              <a:t>(cont.)</a:t>
            </a:r>
          </a:p>
        </p:txBody>
      </p:sp>
      <p:sp>
        <p:nvSpPr>
          <p:cNvPr id="3" name="Content Placeholder 2">
            <a:extLst>
              <a:ext uri="{FF2B5EF4-FFF2-40B4-BE49-F238E27FC236}">
                <a16:creationId xmlns:a16="http://schemas.microsoft.com/office/drawing/2014/main" id="{7CE6ECDB-AB32-A84B-8252-40E51A2E5B26}"/>
              </a:ext>
            </a:extLst>
          </p:cNvPr>
          <p:cNvSpPr>
            <a:spLocks noGrp="1"/>
          </p:cNvSpPr>
          <p:nvPr>
            <p:ph idx="1"/>
          </p:nvPr>
        </p:nvSpPr>
        <p:spPr/>
        <p:txBody>
          <a:bodyPr/>
          <a:lstStyle/>
          <a:p>
            <a:r>
              <a:rPr lang="en-US" dirty="0"/>
              <a:t>Administrators and providers can use such information to determine where to deploy mobile health clinics and other resources. </a:t>
            </a:r>
          </a:p>
          <a:p>
            <a:r>
              <a:rPr lang="en-US" dirty="0"/>
              <a:t>Hospitals and other large care facilities can use big data to capture a comprehensive picture of patient experience. </a:t>
            </a:r>
          </a:p>
          <a:p>
            <a:r>
              <a:rPr lang="en-US" dirty="0"/>
              <a:t>Big data holds the promise of consolidating patient data, allowing for rapid and accurate communication between patients and providers that draws from a patient’s entire health history.</a:t>
            </a:r>
          </a:p>
          <a:p>
            <a:endParaRPr lang="en-US" dirty="0"/>
          </a:p>
        </p:txBody>
      </p:sp>
    </p:spTree>
    <p:extLst>
      <p:ext uri="{BB962C8B-B14F-4D97-AF65-F5344CB8AC3E}">
        <p14:creationId xmlns:p14="http://schemas.microsoft.com/office/powerpoint/2010/main" val="1544174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0C63A-B394-8B41-AC82-EA22F5B887EB}"/>
              </a:ext>
            </a:extLst>
          </p:cNvPr>
          <p:cNvSpPr>
            <a:spLocks noGrp="1"/>
          </p:cNvSpPr>
          <p:nvPr>
            <p:ph type="title"/>
          </p:nvPr>
        </p:nvSpPr>
        <p:spPr/>
        <p:txBody>
          <a:bodyPr/>
          <a:lstStyle/>
          <a:p>
            <a:r>
              <a:rPr lang="en-US" dirty="0"/>
              <a:t>Staffing</a:t>
            </a:r>
          </a:p>
        </p:txBody>
      </p:sp>
      <p:sp>
        <p:nvSpPr>
          <p:cNvPr id="5" name="Content Placeholder 4">
            <a:extLst>
              <a:ext uri="{FF2B5EF4-FFF2-40B4-BE49-F238E27FC236}">
                <a16:creationId xmlns:a16="http://schemas.microsoft.com/office/drawing/2014/main" id="{F913C381-AFA8-A943-9848-F963A039B4F8}"/>
              </a:ext>
            </a:extLst>
          </p:cNvPr>
          <p:cNvSpPr>
            <a:spLocks noGrp="1"/>
          </p:cNvSpPr>
          <p:nvPr>
            <p:ph sz="half" idx="1"/>
          </p:nvPr>
        </p:nvSpPr>
        <p:spPr/>
        <p:txBody>
          <a:bodyPr/>
          <a:lstStyle/>
          <a:p>
            <a:r>
              <a:rPr lang="en-US" dirty="0"/>
              <a:t>It can help with patient predictions for improved staffing. </a:t>
            </a:r>
          </a:p>
          <a:p>
            <a:r>
              <a:rPr lang="en-US" dirty="0"/>
              <a:t>Shift managers face how many people that they can staff at any given time period. </a:t>
            </a:r>
          </a:p>
          <a:p>
            <a:r>
              <a:rPr lang="en-US" dirty="0"/>
              <a:t>Putting too many workers runs the risk of having unnecessary labor costs adding up. Too few workers can lead to poor customer outcomes, which can be fatal for patients in that industry. </a:t>
            </a:r>
          </a:p>
        </p:txBody>
      </p:sp>
      <p:pic>
        <p:nvPicPr>
          <p:cNvPr id="1026" name="Picture 2" descr="Medical Staffing Agency - Healthcare Staffing | Provisional">
            <a:extLst>
              <a:ext uri="{FF2B5EF4-FFF2-40B4-BE49-F238E27FC236}">
                <a16:creationId xmlns:a16="http://schemas.microsoft.com/office/drawing/2014/main" id="{188EC1AC-F0CE-4A40-882F-6478C23D2E0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818438" y="2270655"/>
            <a:ext cx="3475037" cy="2316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310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6E1A0-F9B3-4240-AC09-3FA559391227}"/>
              </a:ext>
            </a:extLst>
          </p:cNvPr>
          <p:cNvSpPr>
            <a:spLocks noGrp="1"/>
          </p:cNvSpPr>
          <p:nvPr>
            <p:ph type="title"/>
          </p:nvPr>
        </p:nvSpPr>
        <p:spPr/>
        <p:txBody>
          <a:bodyPr/>
          <a:lstStyle/>
          <a:p>
            <a:r>
              <a:rPr lang="en-US" dirty="0"/>
              <a:t>Assistance </a:t>
            </a:r>
            <a:r>
              <a:rPr lang="en-US" dirty="0" err="1"/>
              <a:t>Publique-Hôpitaux</a:t>
            </a:r>
            <a:r>
              <a:rPr lang="en-US" dirty="0"/>
              <a:t> de Paris</a:t>
            </a:r>
          </a:p>
        </p:txBody>
      </p:sp>
      <p:sp>
        <p:nvSpPr>
          <p:cNvPr id="3" name="Content Placeholder 2">
            <a:extLst>
              <a:ext uri="{FF2B5EF4-FFF2-40B4-BE49-F238E27FC236}">
                <a16:creationId xmlns:a16="http://schemas.microsoft.com/office/drawing/2014/main" id="{09DC338D-D747-E943-B5FF-2509D98CC79E}"/>
              </a:ext>
            </a:extLst>
          </p:cNvPr>
          <p:cNvSpPr>
            <a:spLocks noGrp="1"/>
          </p:cNvSpPr>
          <p:nvPr>
            <p:ph sz="half" idx="1"/>
          </p:nvPr>
        </p:nvSpPr>
        <p:spPr/>
        <p:txBody>
          <a:bodyPr>
            <a:normAutofit fontScale="92500" lnSpcReduction="20000"/>
          </a:bodyPr>
          <a:lstStyle/>
          <a:p>
            <a:r>
              <a:rPr lang="en-US" dirty="0"/>
              <a:t>Fours hospitals that are part of the Assistance </a:t>
            </a:r>
            <a:r>
              <a:rPr lang="en-US" dirty="0" err="1"/>
              <a:t>Publique-Hôpitaux</a:t>
            </a:r>
            <a:r>
              <a:rPr lang="en-US" dirty="0"/>
              <a:t> de Paris have been using data from a variety of sources to come up with daily and hourly predictions of how many patients are expected to be ant each hospital. </a:t>
            </a:r>
          </a:p>
          <a:p>
            <a:r>
              <a:rPr lang="en-US" dirty="0"/>
              <a:t>One of the key data sets is ten years’ worth of hospital admission records, which data scientists crunched using “time series analysis” techniques.</a:t>
            </a:r>
          </a:p>
          <a:p>
            <a:r>
              <a:rPr lang="en-US" dirty="0"/>
              <a:t> These analyses allowed the researchers to see relevant patterns in admission rates. Then, they could use machine learning to find the most accurate algorithms that predicted future admissions trends.</a:t>
            </a:r>
          </a:p>
        </p:txBody>
      </p:sp>
      <p:pic>
        <p:nvPicPr>
          <p:cNvPr id="2050" name="Picture 2" descr="Assistance Publique–Hôpitaux de Paris - Wikipedia">
            <a:extLst>
              <a:ext uri="{FF2B5EF4-FFF2-40B4-BE49-F238E27FC236}">
                <a16:creationId xmlns:a16="http://schemas.microsoft.com/office/drawing/2014/main" id="{D20679FE-0FDC-214F-8C4D-B296D869D6C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818438" y="2126354"/>
            <a:ext cx="3475037" cy="2605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644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364AD-6CB1-8C42-A5DF-FAE23A0DC0F7}"/>
              </a:ext>
            </a:extLst>
          </p:cNvPr>
          <p:cNvSpPr>
            <a:spLocks noGrp="1"/>
          </p:cNvSpPr>
          <p:nvPr>
            <p:ph type="title"/>
          </p:nvPr>
        </p:nvSpPr>
        <p:spPr/>
        <p:txBody>
          <a:bodyPr/>
          <a:lstStyle/>
          <a:p>
            <a:r>
              <a:rPr lang="en-US" dirty="0"/>
              <a:t>Health Records</a:t>
            </a:r>
          </a:p>
        </p:txBody>
      </p:sp>
      <p:sp>
        <p:nvSpPr>
          <p:cNvPr id="3" name="Content Placeholder 2">
            <a:extLst>
              <a:ext uri="{FF2B5EF4-FFF2-40B4-BE49-F238E27FC236}">
                <a16:creationId xmlns:a16="http://schemas.microsoft.com/office/drawing/2014/main" id="{7A3668A9-FF2E-5144-855C-90EC1CCFB67E}"/>
              </a:ext>
            </a:extLst>
          </p:cNvPr>
          <p:cNvSpPr>
            <a:spLocks noGrp="1"/>
          </p:cNvSpPr>
          <p:nvPr>
            <p:ph sz="half" idx="1"/>
          </p:nvPr>
        </p:nvSpPr>
        <p:spPr/>
        <p:txBody>
          <a:bodyPr/>
          <a:lstStyle/>
          <a:p>
            <a:r>
              <a:rPr lang="en-US" dirty="0"/>
              <a:t>Every patient has their own digital record that include demographics, medical history, allergies, laboratory test results, etc.</a:t>
            </a:r>
          </a:p>
          <a:p>
            <a:r>
              <a:rPr lang="en-US" dirty="0"/>
              <a:t>Records are shared through secure information systems and are available for providers from both private and public sectors.</a:t>
            </a:r>
          </a:p>
          <a:p>
            <a:r>
              <a:rPr lang="en-US" dirty="0"/>
              <a:t>Every record is comprised of one modifiable file, which means that doctors can implement changes over time with no paper work and no danger of data replication.</a:t>
            </a:r>
          </a:p>
        </p:txBody>
      </p:sp>
      <p:pic>
        <p:nvPicPr>
          <p:cNvPr id="3074" name="Picture 2" descr="Medical Records | Griffin Health - Derby Connecticut">
            <a:extLst>
              <a:ext uri="{FF2B5EF4-FFF2-40B4-BE49-F238E27FC236}">
                <a16:creationId xmlns:a16="http://schemas.microsoft.com/office/drawing/2014/main" id="{1B5D8DA5-AD51-0841-91F8-94FE2967FAE3}"/>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818438" y="1123837"/>
            <a:ext cx="3475037" cy="4601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9144137"/>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Frame</Template>
  <TotalTime>2589</TotalTime>
  <Words>723</Words>
  <Application>Microsoft Macintosh PowerPoint</Application>
  <PresentationFormat>Widescreen</PresentationFormat>
  <Paragraphs>48</Paragraphs>
  <Slides>13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Corbel</vt:lpstr>
      <vt:lpstr>Wingdings 2</vt:lpstr>
      <vt:lpstr>Frame</vt:lpstr>
      <vt:lpstr>Big Data in Healthcare and Privacy Issues</vt:lpstr>
      <vt:lpstr>Topics Covered</vt:lpstr>
      <vt:lpstr>What is Big Data?</vt:lpstr>
      <vt:lpstr>Big Data in Healthcare</vt:lpstr>
      <vt:lpstr>Why is it important?</vt:lpstr>
      <vt:lpstr>Why is it important? (cont.)</vt:lpstr>
      <vt:lpstr>Staffing</vt:lpstr>
      <vt:lpstr>Assistance Publique-Hôpitaux de Paris</vt:lpstr>
      <vt:lpstr>Health Records</vt:lpstr>
      <vt:lpstr>Real-time Alerting</vt:lpstr>
      <vt:lpstr>What is Privacy?</vt:lpstr>
      <vt:lpstr>Invasion of Privacy</vt:lpstr>
      <vt:lpstr>Safeguards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in Healthcare and Privacy Issues</dc:title>
  <dc:creator>Issa Karadsheh</dc:creator>
  <cp:lastModifiedBy>Issa Karadsheh</cp:lastModifiedBy>
  <cp:revision>10</cp:revision>
  <dcterms:created xsi:type="dcterms:W3CDTF">2022-03-12T01:30:29Z</dcterms:created>
  <dcterms:modified xsi:type="dcterms:W3CDTF">2022-03-17T00:26:57Z</dcterms:modified>
</cp:coreProperties>
</file>